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85" r:id="rId3"/>
    <p:sldId id="289" r:id="rId4"/>
    <p:sldId id="290" r:id="rId5"/>
    <p:sldId id="291" r:id="rId6"/>
    <p:sldId id="292" r:id="rId7"/>
    <p:sldId id="293" r:id="rId8"/>
    <p:sldId id="284" r:id="rId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C0BB"/>
    <a:srgbClr val="B3D3EA"/>
    <a:srgbClr val="1984CC"/>
    <a:srgbClr val="03136A"/>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2" autoAdjust="0"/>
    <p:restoredTop sz="95596" autoAdjust="0"/>
  </p:normalViewPr>
  <p:slideViewPr>
    <p:cSldViewPr>
      <p:cViewPr varScale="1">
        <p:scale>
          <a:sx n="111" d="100"/>
          <a:sy n="111" d="100"/>
        </p:scale>
        <p:origin x="17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D0DE7D1-61F8-4C15-8922-702E177BF120}" type="slidenum">
              <a:rPr lang="en-US"/>
              <a:pPr>
                <a:defRPr/>
              </a:pPr>
              <a:t>‹#›</a:t>
            </a:fld>
            <a:endParaRPr lang="en-US"/>
          </a:p>
        </p:txBody>
      </p:sp>
    </p:spTree>
    <p:extLst>
      <p:ext uri="{BB962C8B-B14F-4D97-AF65-F5344CB8AC3E}">
        <p14:creationId xmlns:p14="http://schemas.microsoft.com/office/powerpoint/2010/main" val="2739196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523115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2</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459326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3</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429296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4</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56492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5</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1465258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6</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842197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7E62F685-42FB-43B0-8573-0936B88BA1F1}" type="slidenum">
              <a:rPr lang="en-US" smtClean="0"/>
              <a:pPr>
                <a:defRPr/>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279629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5D5D2CD8-E65B-433D-A950-C41493308013}" type="slidenum">
              <a:rPr lang="en-US" smtClean="0"/>
              <a:pPr>
                <a:defRPr/>
              </a:pPr>
              <a:t>8</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ru-RU" smtClean="0"/>
          </a:p>
        </p:txBody>
      </p:sp>
    </p:spTree>
    <p:extLst>
      <p:ext uri="{BB962C8B-B14F-4D97-AF65-F5344CB8AC3E}">
        <p14:creationId xmlns:p14="http://schemas.microsoft.com/office/powerpoint/2010/main" val="369998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029200" y="990600"/>
            <a:ext cx="3886200" cy="704850"/>
          </a:xfrm>
          <a:effectLst/>
        </p:spPr>
        <p:txBody>
          <a:bodyPr/>
          <a:lstStyle>
            <a:lvl1pPr algn="ct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5029200" y="1981200"/>
            <a:ext cx="3886200" cy="685800"/>
          </a:xfrm>
        </p:spPr>
        <p:txBody>
          <a:bodyPr/>
          <a:lstStyle>
            <a:lvl1pPr marL="0" indent="0" algn="ctr">
              <a:buFontTx/>
              <a:buNone/>
              <a:defRPr sz="28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9715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05350" y="15240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272213" y="152400"/>
            <a:ext cx="2014537" cy="5562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8600" y="152400"/>
            <a:ext cx="5891213" cy="5562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228600" y="152400"/>
            <a:ext cx="8058150" cy="5562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52400"/>
            <a:ext cx="7315200" cy="71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2051" name="Rectangle 3"/>
          <p:cNvSpPr>
            <a:spLocks noGrp="1" noChangeArrowheads="1"/>
          </p:cNvSpPr>
          <p:nvPr>
            <p:ph type="body" idx="1"/>
          </p:nvPr>
        </p:nvSpPr>
        <p:spPr bwMode="auto">
          <a:xfrm>
            <a:off x="971550" y="152400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bwMode="auto">
          <a:xfrm>
            <a:off x="1571604" y="4929198"/>
            <a:ext cx="7572396" cy="1500198"/>
          </a:xfrm>
          <a:prstGeom prst="rect">
            <a:avLst/>
          </a:prstGeom>
          <a:gradFill rotWithShape="1">
            <a:gsLst>
              <a:gs pos="0">
                <a:schemeClr val="tx2">
                  <a:alpha val="0"/>
                </a:schemeClr>
              </a:gs>
              <a:gs pos="100000">
                <a:schemeClr val="tx2"/>
              </a:gs>
            </a:gsLst>
            <a:lin ang="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2053" name="Rectangle 5"/>
          <p:cNvSpPr>
            <a:spLocks noGrp="1" noChangeArrowheads="1"/>
          </p:cNvSpPr>
          <p:nvPr>
            <p:ph type="ctrTitle"/>
          </p:nvPr>
        </p:nvSpPr>
        <p:spPr>
          <a:xfrm>
            <a:off x="2627784" y="3861048"/>
            <a:ext cx="6187604" cy="1773000"/>
          </a:xfrm>
          <a:effectLst>
            <a:outerShdw dist="17961" dir="2700000" sx="1000" sy="1000" algn="ctr" rotWithShape="0">
              <a:schemeClr val="accent5"/>
            </a:outerShdw>
          </a:effectLst>
        </p:spPr>
        <p:txBody>
          <a:bodyPr/>
          <a:lstStyle/>
          <a:p>
            <a:pPr algn="r">
              <a:defRPr/>
            </a:pPr>
            <a:r>
              <a:rPr lang="tr-TR" dirty="0" smtClean="0">
                <a:solidFill>
                  <a:srgbClr val="FF0000"/>
                </a:solidFill>
              </a:rPr>
              <a:t>Bilişsel Süreç Yaklaşımında Sosyal </a:t>
            </a:r>
            <a:r>
              <a:rPr lang="tr-TR" dirty="0" smtClean="0">
                <a:solidFill>
                  <a:srgbClr val="FF0000"/>
                </a:solidFill>
              </a:rPr>
              <a:t>Beceri Öğretimi </a:t>
            </a:r>
            <a:endParaRPr lang="en-US" dirty="0">
              <a:solidFill>
                <a:srgbClr val="FF0000"/>
              </a:solidFill>
            </a:endParaRPr>
          </a:p>
        </p:txBody>
      </p:sp>
      <p:sp>
        <p:nvSpPr>
          <p:cNvPr id="2052" name="Rectangle 4"/>
          <p:cNvSpPr>
            <a:spLocks noGrp="1" noChangeArrowheads="1"/>
          </p:cNvSpPr>
          <p:nvPr>
            <p:ph type="subTitle" idx="1"/>
          </p:nvPr>
        </p:nvSpPr>
        <p:spPr>
          <a:xfrm>
            <a:off x="2786050" y="5672158"/>
            <a:ext cx="6029338" cy="685800"/>
          </a:xfrm>
          <a:effectLst>
            <a:outerShdw dist="17961" dir="2700000" sx="1000" sy="1000" algn="ctr" rotWithShape="0">
              <a:schemeClr val="accent5"/>
            </a:outerShdw>
          </a:effectLst>
        </p:spPr>
        <p:txBody>
          <a:bodyPr/>
          <a:lstStyle/>
          <a:p>
            <a:pPr algn="r">
              <a:defRPr/>
            </a:pPr>
            <a:r>
              <a:rPr lang="tr-TR" dirty="0" smtClean="0">
                <a:solidFill>
                  <a:schemeClr val="tx1"/>
                </a:solidFill>
              </a:rPr>
              <a:t>Doç. Dr. Serpil ALPTEKİN </a:t>
            </a:r>
            <a:endParaRPr lang="en-US" dirty="0">
              <a:solidFill>
                <a:schemeClr val="tx1"/>
              </a:solidFill>
            </a:endParaRPr>
          </a:p>
          <a:p>
            <a:pPr algn="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Bilişsel Süreç Yaklaşımı </a:t>
            </a:r>
            <a:endParaRPr lang="ru-RU" sz="2800" dirty="0"/>
          </a:p>
        </p:txBody>
      </p:sp>
      <p:sp>
        <p:nvSpPr>
          <p:cNvPr id="4099" name="Rectangle 7"/>
          <p:cNvSpPr>
            <a:spLocks noGrp="1" noChangeArrowheads="1"/>
          </p:cNvSpPr>
          <p:nvPr>
            <p:ph idx="1"/>
          </p:nvPr>
        </p:nvSpPr>
        <p:spPr/>
        <p:txBody>
          <a:bodyPr/>
          <a:lstStyle/>
          <a:p>
            <a:pPr marL="0" indent="0">
              <a:buNone/>
            </a:pPr>
            <a:r>
              <a:rPr lang="tr-TR" sz="1800" dirty="0" smtClean="0"/>
              <a:t> </a:t>
            </a:r>
          </a:p>
          <a:p>
            <a:pPr marL="0" indent="0">
              <a:buNone/>
            </a:pPr>
            <a:endParaRPr lang="tr-TR" sz="1800" dirty="0"/>
          </a:p>
          <a:p>
            <a:pPr marL="0" indent="0">
              <a:buNone/>
            </a:pPr>
            <a:r>
              <a:rPr lang="tr-TR" sz="1800" dirty="0" smtClean="0"/>
              <a:t> </a:t>
            </a:r>
            <a:endParaRPr lang="tr-TR" sz="1800" dirty="0" smtClean="0"/>
          </a:p>
          <a:p>
            <a:pPr marL="0" indent="0">
              <a:buNone/>
            </a:pPr>
            <a:r>
              <a:rPr lang="tr-TR" sz="1800" dirty="0" smtClean="0"/>
              <a:t>Bilişsel </a:t>
            </a:r>
            <a:r>
              <a:rPr lang="tr-TR" sz="1800" dirty="0"/>
              <a:t>süreç yaklaşımı ile sosyal beceri öğretiminin amacı, öğrencilerin sosyal davranışları analiz etme, sıraya koyma ve ayırt etme becerilerinin gelişmesini sağlamaktır. Yani öğrencilere sosyal davranışları sergilemesini gerektiren sosyal durumlarda ne yapması gerektiğini kazandırmayı hedefleyen bir öğretim yaklaşımıdır </a:t>
            </a:r>
            <a:endParaRPr lang="ru-RU" sz="1800" dirty="0" smtClean="0"/>
          </a:p>
        </p:txBody>
      </p:sp>
    </p:spTree>
    <p:extLst>
      <p:ext uri="{BB962C8B-B14F-4D97-AF65-F5344CB8AC3E}">
        <p14:creationId xmlns:p14="http://schemas.microsoft.com/office/powerpoint/2010/main" val="428421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 Aşamalar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r>
              <a:rPr lang="tr-TR" sz="1800" dirty="0" smtClean="0"/>
              <a:t> </a:t>
            </a:r>
            <a:endParaRPr lang="ru-RU" sz="1800" dirty="0" smtClean="0"/>
          </a:p>
        </p:txBody>
      </p:sp>
      <p:pic>
        <p:nvPicPr>
          <p:cNvPr id="3" name="Resim 2"/>
          <p:cNvPicPr>
            <a:picLocks noChangeAspect="1"/>
          </p:cNvPicPr>
          <p:nvPr/>
        </p:nvPicPr>
        <p:blipFill>
          <a:blip r:embed="rId3"/>
          <a:stretch>
            <a:fillRect/>
          </a:stretch>
        </p:blipFill>
        <p:spPr>
          <a:xfrm>
            <a:off x="1880382" y="1667103"/>
            <a:ext cx="5383235" cy="3523793"/>
          </a:xfrm>
          <a:prstGeom prst="rect">
            <a:avLst/>
          </a:prstGeom>
        </p:spPr>
      </p:pic>
    </p:spTree>
    <p:extLst>
      <p:ext uri="{BB962C8B-B14F-4D97-AF65-F5344CB8AC3E}">
        <p14:creationId xmlns:p14="http://schemas.microsoft.com/office/powerpoint/2010/main" val="120893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Sosyal Kodlama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Betimlenen sosyal </a:t>
            </a:r>
            <a:r>
              <a:rPr lang="tr-TR" sz="1800" dirty="0"/>
              <a:t>durumun ne olduğunu anlamayı sağlayan bir aşamadır. Öğrenciler, bu aşamada ilk olarak var olan durumu gözler ve sosyal problemin ne olduğunu anlarlar</a:t>
            </a:r>
            <a:r>
              <a:rPr lang="tr-TR" sz="1800" dirty="0" smtClean="0"/>
              <a:t>.</a:t>
            </a:r>
          </a:p>
          <a:p>
            <a:pPr marL="0" indent="0">
              <a:buNone/>
            </a:pPr>
            <a:endParaRPr lang="tr-TR" sz="1800" dirty="0" smtClean="0"/>
          </a:p>
          <a:p>
            <a:pPr marL="0" indent="0">
              <a:buNone/>
            </a:pPr>
            <a:r>
              <a:rPr lang="tr-TR" sz="1800" dirty="0" smtClean="0"/>
              <a:t>Bu </a:t>
            </a:r>
            <a:r>
              <a:rPr lang="tr-TR" sz="1800" dirty="0"/>
              <a:t>aşamada sosyal durumun ne olduğunu anlamaları için öğrencilere kendilerine “Ne oldu?” sorusunu sorma ve bu soruya yanıt verme davranışları öğretilir. </a:t>
            </a:r>
          </a:p>
          <a:p>
            <a:pPr marL="0" indent="0">
              <a:buNone/>
            </a:pPr>
            <a:endParaRPr lang="ru-RU" sz="1800" dirty="0" smtClean="0"/>
          </a:p>
        </p:txBody>
      </p:sp>
    </p:spTree>
    <p:extLst>
      <p:ext uri="{BB962C8B-B14F-4D97-AF65-F5344CB8AC3E}">
        <p14:creationId xmlns:p14="http://schemas.microsoft.com/office/powerpoint/2010/main" val="228645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Sosyal Karar Verme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a:p>
          <a:p>
            <a:pPr marL="0" indent="0">
              <a:buNone/>
            </a:pPr>
            <a:endParaRPr lang="tr-TR" sz="1800" dirty="0" smtClean="0"/>
          </a:p>
          <a:p>
            <a:pPr marL="0" indent="0">
              <a:buNone/>
            </a:pPr>
            <a:r>
              <a:rPr lang="tr-TR" sz="1800" dirty="0" smtClean="0"/>
              <a:t>öğrenciler </a:t>
            </a:r>
            <a:r>
              <a:rPr lang="tr-TR" sz="1800" dirty="0"/>
              <a:t>böyle bir durumla karşı karşıya kaldıklarında ne yapacaklarına karar verirler. Sosyal durumu gözlemleyip sorunun ne olduğunu anlayan öğrenciler, bu durumda yapılması gereken alternatif çözüm yollarını araştırırlar. </a:t>
            </a:r>
            <a:endParaRPr lang="tr-TR" sz="1800" dirty="0" smtClean="0"/>
          </a:p>
          <a:p>
            <a:pPr marL="0" indent="0">
              <a:buNone/>
            </a:pPr>
            <a:endParaRPr lang="tr-TR" sz="1800" dirty="0"/>
          </a:p>
          <a:p>
            <a:pPr marL="0" indent="0">
              <a:buNone/>
            </a:pPr>
            <a:r>
              <a:rPr lang="tr-TR" sz="1800" dirty="0" smtClean="0"/>
              <a:t>Bu </a:t>
            </a:r>
            <a:r>
              <a:rPr lang="tr-TR" sz="1800" dirty="0"/>
              <a:t>aşamada öğrencilere alternatif çözüm yollarını üretebilmeleri için kendilerine, “Bu kişinin yerinde olsaydım, ben neler yapabilirdim?” sorusunu sorma ve alternatifleri sıralama davranışları öğretilir.  </a:t>
            </a:r>
          </a:p>
        </p:txBody>
      </p:sp>
    </p:spTree>
    <p:extLst>
      <p:ext uri="{BB962C8B-B14F-4D97-AF65-F5344CB8AC3E}">
        <p14:creationId xmlns:p14="http://schemas.microsoft.com/office/powerpoint/2010/main" val="33707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Sosyal Performans </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smtClean="0"/>
              <a:t>Sorunu </a:t>
            </a:r>
            <a:r>
              <a:rPr lang="tr-TR" sz="1800" dirty="0"/>
              <a:t>çözmek için alternatif yollar öneren öğrenciler, gözledikleri sosyal durumla en iyi şekilde baş etmelerini sağlayacak olan doğru davranışı seçerler. </a:t>
            </a:r>
            <a:endParaRPr lang="tr-TR" sz="1800" dirty="0" smtClean="0"/>
          </a:p>
          <a:p>
            <a:pPr marL="0" indent="0">
              <a:buNone/>
            </a:pPr>
            <a:endParaRPr lang="tr-TR" sz="1800" dirty="0"/>
          </a:p>
          <a:p>
            <a:pPr marL="0" indent="0">
              <a:buNone/>
            </a:pPr>
            <a:r>
              <a:rPr lang="tr-TR" sz="1800" dirty="0" smtClean="0"/>
              <a:t>Önerdikleri </a:t>
            </a:r>
            <a:r>
              <a:rPr lang="tr-TR" sz="1800" dirty="0"/>
              <a:t>davranışlardan hangisini seçeceklerine karar vermek için öğrencilere, “Hangisini yapmalıyım?” sorusunu sorma ve seçim yapma davranışları öğretilir. </a:t>
            </a:r>
          </a:p>
          <a:p>
            <a:pPr marL="0" indent="0">
              <a:buNone/>
            </a:pPr>
            <a:endParaRPr lang="ru-RU" sz="1800" dirty="0" smtClean="0"/>
          </a:p>
        </p:txBody>
      </p:sp>
    </p:spTree>
    <p:extLst>
      <p:ext uri="{BB962C8B-B14F-4D97-AF65-F5344CB8AC3E}">
        <p14:creationId xmlns:p14="http://schemas.microsoft.com/office/powerpoint/2010/main" val="3846680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Grp="1" noChangeArrowheads="1"/>
          </p:cNvSpPr>
          <p:nvPr>
            <p:ph type="title"/>
          </p:nvPr>
        </p:nvSpPr>
        <p:spPr>
          <a:xfrm>
            <a:off x="323528" y="188640"/>
            <a:ext cx="7315200" cy="1152128"/>
          </a:xfrm>
          <a:effectLst>
            <a:outerShdw dist="17961" dir="2700000" sx="1000" sy="1000" algn="ctr" rotWithShape="0">
              <a:schemeClr val="accent5"/>
            </a:outerShdw>
          </a:effectLst>
        </p:spPr>
        <p:txBody>
          <a:bodyPr/>
          <a:lstStyle/>
          <a:p>
            <a:pPr>
              <a:defRPr/>
            </a:pPr>
            <a:r>
              <a:rPr lang="tr-TR" sz="2800" dirty="0" smtClean="0"/>
              <a:t>  </a:t>
            </a:r>
            <a:r>
              <a:rPr lang="tr-TR" sz="2800" dirty="0" smtClean="0"/>
              <a:t>Sosyal Değerlendirme</a:t>
            </a:r>
            <a:endParaRPr lang="ru-RU" sz="2800" dirty="0"/>
          </a:p>
        </p:txBody>
      </p:sp>
      <p:sp>
        <p:nvSpPr>
          <p:cNvPr id="4099" name="Rectangle 7"/>
          <p:cNvSpPr>
            <a:spLocks noGrp="1" noChangeArrowheads="1"/>
          </p:cNvSpPr>
          <p:nvPr>
            <p:ph idx="1"/>
          </p:nvPr>
        </p:nvSpPr>
        <p:spPr>
          <a:xfrm>
            <a:off x="539552" y="1556792"/>
            <a:ext cx="7315200" cy="4191000"/>
          </a:xfrm>
        </p:spPr>
        <p:txBody>
          <a:bodyPr/>
          <a:lstStyle/>
          <a:p>
            <a:pPr marL="0" indent="0">
              <a:buNone/>
            </a:pPr>
            <a:r>
              <a:rPr lang="tr-TR" sz="1800" dirty="0" smtClean="0"/>
              <a:t> </a:t>
            </a:r>
          </a:p>
          <a:p>
            <a:pPr marL="0" indent="0">
              <a:buNone/>
            </a:pPr>
            <a:endParaRPr lang="tr-TR" sz="1800" dirty="0" smtClean="0"/>
          </a:p>
          <a:p>
            <a:pPr marL="0" indent="0">
              <a:buNone/>
            </a:pPr>
            <a:r>
              <a:rPr lang="tr-TR" sz="1800" dirty="0"/>
              <a:t>Sosyal değerlendirme aşaması ise öğrencinin yaptığı seçimin sonuçlarının ne olacağını anladığı aşamadır.</a:t>
            </a:r>
            <a:r>
              <a:rPr lang="tr-TR" sz="1800" b="1" dirty="0"/>
              <a:t> </a:t>
            </a:r>
            <a:r>
              <a:rPr lang="tr-TR" sz="1800" dirty="0"/>
              <a:t>Öğrenci hangi davranışı seçeceğine karar verdikten sonra bu seçimin sonuçlarını değerlendirir. </a:t>
            </a:r>
            <a:endParaRPr lang="tr-TR" sz="1800" dirty="0" smtClean="0"/>
          </a:p>
          <a:p>
            <a:pPr marL="0" indent="0">
              <a:buNone/>
            </a:pPr>
            <a:endParaRPr lang="tr-TR" sz="1800" dirty="0"/>
          </a:p>
          <a:p>
            <a:pPr marL="0" indent="0">
              <a:buNone/>
            </a:pPr>
            <a:r>
              <a:rPr lang="tr-TR" sz="1800" dirty="0" smtClean="0"/>
              <a:t>Bu </a:t>
            </a:r>
            <a:r>
              <a:rPr lang="tr-TR" sz="1800" dirty="0"/>
              <a:t>aşamada öğrencilerin değerlendirme yapmasını sağlamak amacıyla kendilerine “Bunu yaptığımda ne hissederdim?” ve “Karşımdaki kişi ne hissederdi” sorularını sorma ve yanıt verme davranışları öğretilir.</a:t>
            </a:r>
            <a:endParaRPr lang="ru-RU" sz="1800" dirty="0" smtClean="0"/>
          </a:p>
        </p:txBody>
      </p:sp>
    </p:spTree>
    <p:extLst>
      <p:ext uri="{BB962C8B-B14F-4D97-AF65-F5344CB8AC3E}">
        <p14:creationId xmlns:p14="http://schemas.microsoft.com/office/powerpoint/2010/main" val="152887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188641"/>
            <a:ext cx="6934200" cy="792088"/>
          </a:xfrm>
          <a:effectLst>
            <a:outerShdw dist="17961" dir="2700000" algn="ctr" rotWithShape="0">
              <a:schemeClr val="accent5"/>
            </a:outerShdw>
          </a:effectLst>
        </p:spPr>
        <p:txBody>
          <a:bodyPr/>
          <a:lstStyle/>
          <a:p>
            <a:pPr>
              <a:defRPr/>
            </a:pPr>
            <a:r>
              <a:rPr lang="tr-TR" sz="4000" dirty="0" smtClean="0"/>
              <a:t>Kaynaklar </a:t>
            </a:r>
            <a:endParaRPr lang="en-US" sz="4000" dirty="0" smtClean="0"/>
          </a:p>
        </p:txBody>
      </p:sp>
      <p:sp>
        <p:nvSpPr>
          <p:cNvPr id="3" name="İçerik Yer Tutucusu 2"/>
          <p:cNvSpPr>
            <a:spLocks noGrp="1"/>
          </p:cNvSpPr>
          <p:nvPr>
            <p:ph idx="1"/>
          </p:nvPr>
        </p:nvSpPr>
        <p:spPr>
          <a:xfrm>
            <a:off x="1981200" y="1196752"/>
            <a:ext cx="6449566" cy="4446240"/>
          </a:xfrm>
        </p:spPr>
        <p:txBody>
          <a:bodyPr/>
          <a:lstStyle/>
          <a:p>
            <a:pPr marL="0" indent="0">
              <a:buNone/>
            </a:pPr>
            <a:r>
              <a:rPr lang="tr-TR" sz="1000" dirty="0"/>
              <a:t>Alptekin, S. (2010). </a:t>
            </a:r>
            <a:r>
              <a:rPr lang="tr-TR" sz="1000" i="1" dirty="0"/>
              <a:t>Akranların sosyal becerilere model olduğu doğrudan öğretimin zihinsel engelli öğrencinin sosyal becerileri kazanması, sürdürmesi, genellemesi ve sosyal kabulüne etkisi </a:t>
            </a:r>
            <a:r>
              <a:rPr lang="tr-TR" sz="1000" dirty="0"/>
              <a:t>(Tez Numarası: 279691)  [Doktora Tezi, Gazi Üniversitesi]. Yükseköğretim Kurulu Ulusal Tez Merkezi</a:t>
            </a:r>
            <a:r>
              <a:rPr lang="tr-TR" sz="1000" dirty="0" smtClean="0"/>
              <a:t>.</a:t>
            </a:r>
          </a:p>
          <a:p>
            <a:pPr marL="0" indent="0">
              <a:buNone/>
            </a:pPr>
            <a:r>
              <a:rPr lang="tr-TR" sz="1000" dirty="0" err="1"/>
              <a:t>Agran</a:t>
            </a:r>
            <a:r>
              <a:rPr lang="tr-TR" sz="1000" dirty="0"/>
              <a:t>, M., &amp; </a:t>
            </a:r>
            <a:r>
              <a:rPr lang="tr-TR" sz="1000" dirty="0" err="1"/>
              <a:t>Wehmeyer</a:t>
            </a:r>
            <a:r>
              <a:rPr lang="tr-TR" sz="1000" dirty="0"/>
              <a:t>, M.(1999). </a:t>
            </a:r>
            <a:r>
              <a:rPr lang="tr-TR" sz="1000" i="1" dirty="0" err="1"/>
              <a:t>Teaching</a:t>
            </a:r>
            <a:r>
              <a:rPr lang="tr-TR" sz="1000" i="1" dirty="0"/>
              <a:t> problem </a:t>
            </a:r>
            <a:r>
              <a:rPr lang="tr-TR" sz="1000" i="1" dirty="0" err="1"/>
              <a:t>to</a:t>
            </a:r>
            <a:r>
              <a:rPr lang="tr-TR" sz="1000" i="1" dirty="0"/>
              <a:t> </a:t>
            </a:r>
            <a:r>
              <a:rPr lang="tr-TR" sz="1000" i="1" dirty="0" err="1"/>
              <a:t>students</a:t>
            </a:r>
            <a:r>
              <a:rPr lang="tr-TR" sz="1000" i="1" dirty="0"/>
              <a:t> </a:t>
            </a:r>
            <a:r>
              <a:rPr lang="tr-TR" sz="1000" i="1" dirty="0" err="1"/>
              <a:t>with</a:t>
            </a:r>
            <a:r>
              <a:rPr lang="tr-TR" sz="1000" i="1" dirty="0"/>
              <a:t> </a:t>
            </a:r>
            <a:r>
              <a:rPr lang="tr-TR" sz="1000" i="1" dirty="0" err="1"/>
              <a:t>mental</a:t>
            </a:r>
            <a:r>
              <a:rPr lang="tr-TR" sz="1000" i="1" dirty="0"/>
              <a:t> </a:t>
            </a:r>
            <a:r>
              <a:rPr lang="tr-TR" sz="1000" i="1" dirty="0" err="1"/>
              <a:t>retardation</a:t>
            </a:r>
            <a:r>
              <a:rPr lang="tr-TR" sz="1000" i="1" dirty="0"/>
              <a:t>.</a:t>
            </a:r>
            <a:r>
              <a:rPr lang="tr-TR" sz="1000" dirty="0"/>
              <a:t> </a:t>
            </a:r>
            <a:r>
              <a:rPr lang="tr-TR" sz="1000" dirty="0" err="1"/>
              <a:t>American</a:t>
            </a:r>
            <a:r>
              <a:rPr lang="tr-TR" sz="1000" dirty="0"/>
              <a:t> </a:t>
            </a:r>
            <a:r>
              <a:rPr lang="tr-TR" sz="1000" dirty="0" err="1"/>
              <a:t>Association</a:t>
            </a:r>
            <a:r>
              <a:rPr lang="tr-TR" sz="1000" dirty="0"/>
              <a:t> on </a:t>
            </a:r>
            <a:r>
              <a:rPr lang="tr-TR" sz="1000" dirty="0" err="1"/>
              <a:t>Mental</a:t>
            </a:r>
            <a:r>
              <a:rPr lang="tr-TR" sz="1000" dirty="0"/>
              <a:t> </a:t>
            </a:r>
            <a:r>
              <a:rPr lang="tr-TR" sz="1000" dirty="0" err="1"/>
              <a:t>Retardation</a:t>
            </a:r>
            <a:r>
              <a:rPr lang="tr-TR" sz="1000" dirty="0"/>
              <a:t>. </a:t>
            </a:r>
          </a:p>
          <a:p>
            <a:pPr marL="0" indent="0">
              <a:buNone/>
            </a:pPr>
            <a:r>
              <a:rPr lang="tr-TR" sz="1000" dirty="0" smtClean="0"/>
              <a:t>Çiftçi</a:t>
            </a:r>
            <a:r>
              <a:rPr lang="tr-TR" sz="1000" dirty="0"/>
              <a:t>, İ. (2001). </a:t>
            </a:r>
            <a:r>
              <a:rPr lang="tr-TR" sz="1000" i="1" dirty="0"/>
              <a:t>Zihinsel engelli bireyler için hazırlanan bilişsel süreç yaklaşımına dayalı sosyal beceri programının etkililiğinin incelenmesi</a:t>
            </a:r>
            <a:r>
              <a:rPr lang="tr-TR" sz="1000" dirty="0"/>
              <a:t> (Tez Numarası: 100100) [Yüksek Lisans Tezi, Ankara Üniversitesi]. Yükseköğretim Kurulu Ulusal Tez Merkezi</a:t>
            </a:r>
            <a:r>
              <a:rPr lang="tr-TR" sz="1000" dirty="0" smtClean="0"/>
              <a:t>.</a:t>
            </a:r>
          </a:p>
          <a:p>
            <a:pPr marL="0" indent="0">
              <a:buNone/>
            </a:pPr>
            <a:r>
              <a:rPr lang="tr-TR" sz="1000" dirty="0" err="1"/>
              <a:t>Collet-Klingenberg</a:t>
            </a:r>
            <a:r>
              <a:rPr lang="tr-TR" sz="1000" dirty="0"/>
              <a:t>, L. &amp; </a:t>
            </a:r>
            <a:r>
              <a:rPr lang="tr-TR" sz="1000" dirty="0" err="1"/>
              <a:t>Chadsey-Ruch</a:t>
            </a:r>
            <a:r>
              <a:rPr lang="tr-TR" sz="1000" dirty="0"/>
              <a:t>, J. (1991). Using a </a:t>
            </a:r>
            <a:r>
              <a:rPr lang="tr-TR" sz="1000" dirty="0" err="1"/>
              <a:t>cognitive</a:t>
            </a:r>
            <a:r>
              <a:rPr lang="tr-TR" sz="1000" dirty="0"/>
              <a:t> </a:t>
            </a:r>
            <a:r>
              <a:rPr lang="tr-TR" sz="1000" dirty="0" err="1"/>
              <a:t>process</a:t>
            </a:r>
            <a:r>
              <a:rPr lang="tr-TR" sz="1000" dirty="0"/>
              <a:t> </a:t>
            </a:r>
            <a:r>
              <a:rPr lang="tr-TR" sz="1000" dirty="0" err="1"/>
              <a:t>approach</a:t>
            </a:r>
            <a:r>
              <a:rPr lang="tr-TR" sz="1000" dirty="0"/>
              <a:t> </a:t>
            </a:r>
            <a:r>
              <a:rPr lang="tr-TR" sz="1000" dirty="0" err="1"/>
              <a:t>to</a:t>
            </a:r>
            <a:r>
              <a:rPr lang="tr-TR" sz="1000" dirty="0"/>
              <a:t> </a:t>
            </a:r>
            <a:r>
              <a:rPr lang="tr-TR" sz="1000" dirty="0" err="1"/>
              <a:t>teach</a:t>
            </a:r>
            <a:r>
              <a:rPr lang="tr-TR" sz="1000" dirty="0"/>
              <a:t> </a:t>
            </a:r>
            <a:r>
              <a:rPr lang="tr-TR" sz="1000" dirty="0" err="1"/>
              <a:t>social</a:t>
            </a:r>
            <a:r>
              <a:rPr lang="tr-TR" sz="1000" dirty="0"/>
              <a:t> </a:t>
            </a:r>
            <a:r>
              <a:rPr lang="tr-TR" sz="1000" dirty="0" err="1"/>
              <a:t>skills</a:t>
            </a:r>
            <a:r>
              <a:rPr lang="tr-TR" sz="1000" dirty="0"/>
              <a:t>. </a:t>
            </a:r>
            <a:r>
              <a:rPr lang="tr-TR" sz="1000" i="1" dirty="0" err="1"/>
              <a:t>Education</a:t>
            </a:r>
            <a:r>
              <a:rPr lang="tr-TR" sz="1000" i="1" dirty="0"/>
              <a:t> </a:t>
            </a:r>
            <a:r>
              <a:rPr lang="tr-TR" sz="1000" i="1" dirty="0" err="1"/>
              <a:t>and</a:t>
            </a:r>
            <a:r>
              <a:rPr lang="tr-TR" sz="1000" i="1" dirty="0"/>
              <a:t> Training in </a:t>
            </a:r>
            <a:r>
              <a:rPr lang="tr-TR" sz="1000" i="1" dirty="0" err="1"/>
              <a:t>Mental</a:t>
            </a:r>
            <a:r>
              <a:rPr lang="tr-TR" sz="1000" i="1" dirty="0"/>
              <a:t> </a:t>
            </a:r>
            <a:r>
              <a:rPr lang="tr-TR" sz="1000" i="1" dirty="0" err="1"/>
              <a:t>Retardation</a:t>
            </a:r>
            <a:r>
              <a:rPr lang="tr-TR" sz="1000" dirty="0"/>
              <a:t>, </a:t>
            </a:r>
            <a:r>
              <a:rPr lang="tr-TR" sz="1000" i="1" dirty="0"/>
              <a:t>26</a:t>
            </a:r>
            <a:r>
              <a:rPr lang="tr-TR" sz="1000" dirty="0"/>
              <a:t>(3), 258-270.</a:t>
            </a:r>
            <a:r>
              <a:rPr lang="tr-TR" sz="1000" i="1" dirty="0"/>
              <a:t> </a:t>
            </a:r>
            <a:endParaRPr lang="tr-TR" sz="1000" i="1" dirty="0" smtClean="0"/>
          </a:p>
          <a:p>
            <a:pPr marL="0" indent="0">
              <a:buNone/>
            </a:pPr>
            <a:r>
              <a:rPr lang="tr-TR" sz="1000" dirty="0" err="1"/>
              <a:t>Ladd</a:t>
            </a:r>
            <a:r>
              <a:rPr lang="tr-TR" sz="1000" dirty="0"/>
              <a:t>, G. W., &amp; </a:t>
            </a:r>
            <a:r>
              <a:rPr lang="tr-TR" sz="1000" dirty="0" err="1"/>
              <a:t>Mize</a:t>
            </a:r>
            <a:r>
              <a:rPr lang="tr-TR" sz="1000" dirty="0"/>
              <a:t>, J. (1983). A </a:t>
            </a:r>
            <a:r>
              <a:rPr lang="tr-TR" sz="1000" dirty="0" err="1"/>
              <a:t>Cognitive-social</a:t>
            </a:r>
            <a:r>
              <a:rPr lang="tr-TR" sz="1000" dirty="0"/>
              <a:t> </a:t>
            </a:r>
            <a:r>
              <a:rPr lang="tr-TR" sz="1000" dirty="0" err="1"/>
              <a:t>learning</a:t>
            </a:r>
            <a:r>
              <a:rPr lang="tr-TR" sz="1000" dirty="0"/>
              <a:t> model of </a:t>
            </a:r>
            <a:r>
              <a:rPr lang="tr-TR" sz="1000" dirty="0" err="1"/>
              <a:t>social</a:t>
            </a:r>
            <a:r>
              <a:rPr lang="tr-TR" sz="1000" dirty="0"/>
              <a:t> </a:t>
            </a:r>
            <a:r>
              <a:rPr lang="tr-TR" sz="1000" dirty="0" err="1"/>
              <a:t>training</a:t>
            </a:r>
            <a:r>
              <a:rPr lang="tr-TR" sz="1000" dirty="0"/>
              <a:t>. </a:t>
            </a:r>
            <a:r>
              <a:rPr lang="tr-TR" sz="1000" i="1" dirty="0" err="1"/>
              <a:t>Psychological</a:t>
            </a:r>
            <a:r>
              <a:rPr lang="tr-TR" sz="1000" i="1" dirty="0"/>
              <a:t> </a:t>
            </a:r>
            <a:r>
              <a:rPr lang="tr-TR" sz="1000" i="1" dirty="0" err="1"/>
              <a:t>Review</a:t>
            </a:r>
            <a:r>
              <a:rPr lang="tr-TR" sz="1000" i="1" dirty="0"/>
              <a:t>. 90</a:t>
            </a:r>
            <a:r>
              <a:rPr lang="tr-TR" sz="1000" dirty="0"/>
              <a:t>(2), 127-157. </a:t>
            </a:r>
          </a:p>
          <a:p>
            <a:pPr marL="0" indent="0">
              <a:buNone/>
            </a:pPr>
            <a:r>
              <a:rPr lang="tr-TR" sz="1000" dirty="0"/>
              <a:t>Park, H. S., &amp; </a:t>
            </a:r>
            <a:r>
              <a:rPr lang="tr-TR" sz="1000" dirty="0" err="1"/>
              <a:t>Gaylord-Ross</a:t>
            </a:r>
            <a:r>
              <a:rPr lang="tr-TR" sz="1000" dirty="0"/>
              <a:t>, R. (1989). A problem </a:t>
            </a:r>
            <a:r>
              <a:rPr lang="tr-TR" sz="1000" dirty="0" err="1"/>
              <a:t>solving</a:t>
            </a:r>
            <a:r>
              <a:rPr lang="tr-TR" sz="1000" dirty="0"/>
              <a:t> </a:t>
            </a:r>
            <a:r>
              <a:rPr lang="tr-TR" sz="1000" dirty="0" err="1"/>
              <a:t>approach</a:t>
            </a:r>
            <a:r>
              <a:rPr lang="tr-TR" sz="1000" dirty="0"/>
              <a:t> </a:t>
            </a:r>
            <a:r>
              <a:rPr lang="tr-TR" sz="1000" dirty="0" err="1"/>
              <a:t>to</a:t>
            </a:r>
            <a:r>
              <a:rPr lang="tr-TR" sz="1000" dirty="0"/>
              <a:t> </a:t>
            </a:r>
            <a:r>
              <a:rPr lang="tr-TR" sz="1000" dirty="0" err="1"/>
              <a:t>social</a:t>
            </a:r>
            <a:r>
              <a:rPr lang="tr-TR" sz="1000" dirty="0"/>
              <a:t> </a:t>
            </a:r>
            <a:r>
              <a:rPr lang="tr-TR" sz="1000" dirty="0" err="1"/>
              <a:t>skills</a:t>
            </a:r>
            <a:r>
              <a:rPr lang="tr-TR" sz="1000" dirty="0"/>
              <a:t> </a:t>
            </a:r>
            <a:r>
              <a:rPr lang="tr-TR" sz="1000" dirty="0" err="1"/>
              <a:t>training</a:t>
            </a:r>
            <a:r>
              <a:rPr lang="tr-TR" sz="1000" dirty="0"/>
              <a:t> in </a:t>
            </a:r>
            <a:r>
              <a:rPr lang="tr-TR" sz="1000" dirty="0" err="1"/>
              <a:t>employment</a:t>
            </a:r>
            <a:r>
              <a:rPr lang="tr-TR" sz="1000" dirty="0"/>
              <a:t> </a:t>
            </a:r>
            <a:r>
              <a:rPr lang="tr-TR" sz="1000" dirty="0" err="1"/>
              <a:t>settings</a:t>
            </a:r>
            <a:r>
              <a:rPr lang="tr-TR" sz="1000" dirty="0"/>
              <a:t> </a:t>
            </a:r>
            <a:r>
              <a:rPr lang="tr-TR" sz="1000" dirty="0" err="1"/>
              <a:t>with</a:t>
            </a:r>
            <a:r>
              <a:rPr lang="tr-TR" sz="1000" dirty="0"/>
              <a:t> </a:t>
            </a:r>
            <a:r>
              <a:rPr lang="tr-TR" sz="1000" dirty="0" err="1"/>
              <a:t>mentally</a:t>
            </a:r>
            <a:r>
              <a:rPr lang="tr-TR" sz="1000" dirty="0"/>
              <a:t> </a:t>
            </a:r>
            <a:r>
              <a:rPr lang="tr-TR" sz="1000" dirty="0" err="1"/>
              <a:t>retarded</a:t>
            </a:r>
            <a:r>
              <a:rPr lang="tr-TR" sz="1000" dirty="0"/>
              <a:t> </a:t>
            </a:r>
            <a:r>
              <a:rPr lang="tr-TR" sz="1000" dirty="0" err="1"/>
              <a:t>youth</a:t>
            </a:r>
            <a:r>
              <a:rPr lang="tr-TR" sz="1000" dirty="0"/>
              <a:t>. </a:t>
            </a:r>
            <a:r>
              <a:rPr lang="tr-TR" sz="1000" i="1" dirty="0" err="1"/>
              <a:t>Journal</a:t>
            </a:r>
            <a:r>
              <a:rPr lang="tr-TR" sz="1000" i="1" dirty="0"/>
              <a:t> of </a:t>
            </a:r>
            <a:r>
              <a:rPr lang="tr-TR" sz="1000" i="1" dirty="0" err="1"/>
              <a:t>Applied</a:t>
            </a:r>
            <a:r>
              <a:rPr lang="tr-TR" sz="1000" i="1" dirty="0"/>
              <a:t> </a:t>
            </a:r>
            <a:r>
              <a:rPr lang="tr-TR" sz="1000" i="1" dirty="0" err="1"/>
              <a:t>Behavior</a:t>
            </a:r>
            <a:r>
              <a:rPr lang="tr-TR" sz="1000" i="1" dirty="0"/>
              <a:t> Analysis, 22</a:t>
            </a:r>
            <a:r>
              <a:rPr lang="tr-TR" sz="1000" dirty="0"/>
              <a:t>(4), 373-380. </a:t>
            </a:r>
          </a:p>
          <a:p>
            <a:pPr marL="0" indent="0">
              <a:buNone/>
            </a:pPr>
            <a:endParaRPr lang="tr-TR" sz="1000" dirty="0"/>
          </a:p>
          <a:p>
            <a:pPr marL="0" indent="0">
              <a:buNone/>
            </a:pPr>
            <a:endParaRPr lang="tr-TR" sz="1000" dirty="0"/>
          </a:p>
          <a:p>
            <a:pPr marL="0" indent="0">
              <a:buNone/>
            </a:pPr>
            <a:r>
              <a:rPr lang="tr-TR" sz="1000" dirty="0" smtClean="0"/>
              <a:t> </a:t>
            </a:r>
            <a:endParaRPr lang="tr-TR" sz="1000" dirty="0"/>
          </a:p>
          <a:p>
            <a:pPr marL="0" indent="0">
              <a:buNone/>
            </a:pPr>
            <a:endParaRPr lang="tr-TR" dirty="0"/>
          </a:p>
        </p:txBody>
      </p:sp>
    </p:spTree>
    <p:extLst>
      <p:ext uri="{BB962C8B-B14F-4D97-AF65-F5344CB8AC3E}">
        <p14:creationId xmlns:p14="http://schemas.microsoft.com/office/powerpoint/2010/main" val="1538400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emplate-24">
  <a:themeElements>
    <a:clrScheme name="Другая 232">
      <a:dk1>
        <a:srgbClr val="4D4D4D"/>
      </a:dk1>
      <a:lt1>
        <a:srgbClr val="4D4D4D"/>
      </a:lt1>
      <a:dk2>
        <a:srgbClr val="FFFFFF"/>
      </a:dk2>
      <a:lt2>
        <a:srgbClr val="F89279"/>
      </a:lt2>
      <a:accent1>
        <a:srgbClr val="FF9728"/>
      </a:accent1>
      <a:accent2>
        <a:srgbClr val="00D078"/>
      </a:accent2>
      <a:accent3>
        <a:srgbClr val="DADADA"/>
      </a:accent3>
      <a:accent4>
        <a:srgbClr val="BBC0BB"/>
      </a:accent4>
      <a:accent5>
        <a:srgbClr val="FFFFFF"/>
      </a:accent5>
      <a:accent6>
        <a:srgbClr val="2A9ADC"/>
      </a:accent6>
      <a:hlink>
        <a:srgbClr val="2A9ADC"/>
      </a:hlink>
      <a:folHlink>
        <a:srgbClr val="4D4D4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4377BA"/>
        </a:lt2>
        <a:accent1>
          <a:srgbClr val="5793D1"/>
        </a:accent1>
        <a:accent2>
          <a:srgbClr val="5FA2DB"/>
        </a:accent2>
        <a:accent3>
          <a:srgbClr val="FFFFFF"/>
        </a:accent3>
        <a:accent4>
          <a:srgbClr val="404040"/>
        </a:accent4>
        <a:accent5>
          <a:srgbClr val="B4C8E5"/>
        </a:accent5>
        <a:accent6>
          <a:srgbClr val="5592C6"/>
        </a:accent6>
        <a:hlink>
          <a:srgbClr val="68AEE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40B0D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26788"/>
        </a:lt2>
        <a:accent1>
          <a:srgbClr val="0089B3"/>
        </a:accent1>
        <a:accent2>
          <a:srgbClr val="01A2CE"/>
        </a:accent2>
        <a:accent3>
          <a:srgbClr val="FFFFFF"/>
        </a:accent3>
        <a:accent4>
          <a:srgbClr val="404040"/>
        </a:accent4>
        <a:accent5>
          <a:srgbClr val="AAC4D6"/>
        </a:accent5>
        <a:accent6>
          <a:srgbClr val="0192BA"/>
        </a:accent6>
        <a:hlink>
          <a:srgbClr val="01B3D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559CC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6CB7"/>
        </a:lt2>
        <a:accent1>
          <a:srgbClr val="1878BD"/>
        </a:accent1>
        <a:accent2>
          <a:srgbClr val="3E8EC8"/>
        </a:accent2>
        <a:accent3>
          <a:srgbClr val="FFFFFF"/>
        </a:accent3>
        <a:accent4>
          <a:srgbClr val="404040"/>
        </a:accent4>
        <a:accent5>
          <a:srgbClr val="ABBEDB"/>
        </a:accent5>
        <a:accent6>
          <a:srgbClr val="3780B5"/>
        </a:accent6>
        <a:hlink>
          <a:srgbClr val="006AB6"/>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045A3"/>
        </a:lt2>
        <a:accent1>
          <a:srgbClr val="005AB6"/>
        </a:accent1>
        <a:accent2>
          <a:srgbClr val="0073CF"/>
        </a:accent2>
        <a:accent3>
          <a:srgbClr val="FFFFFF"/>
        </a:accent3>
        <a:accent4>
          <a:srgbClr val="404040"/>
        </a:accent4>
        <a:accent5>
          <a:srgbClr val="AAB5D7"/>
        </a:accent5>
        <a:accent6>
          <a:srgbClr val="0068BB"/>
        </a:accent6>
        <a:hlink>
          <a:srgbClr val="0084D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205EDC"/>
        </a:lt2>
        <a:accent1>
          <a:srgbClr val="3488E9"/>
        </a:accent1>
        <a:accent2>
          <a:srgbClr val="50B3F5"/>
        </a:accent2>
        <a:accent3>
          <a:srgbClr val="FFFFFF"/>
        </a:accent3>
        <a:accent4>
          <a:srgbClr val="404040"/>
        </a:accent4>
        <a:accent5>
          <a:srgbClr val="AEC3F2"/>
        </a:accent5>
        <a:accent6>
          <a:srgbClr val="48A2DE"/>
        </a:accent6>
        <a:hlink>
          <a:srgbClr val="65D4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067B5"/>
        </a:lt2>
        <a:accent1>
          <a:srgbClr val="1881BF"/>
        </a:accent1>
        <a:accent2>
          <a:srgbClr val="39B0DA"/>
        </a:accent2>
        <a:accent3>
          <a:srgbClr val="FFFFFF"/>
        </a:accent3>
        <a:accent4>
          <a:srgbClr val="404040"/>
        </a:accent4>
        <a:accent5>
          <a:srgbClr val="ABC1DC"/>
        </a:accent5>
        <a:accent6>
          <a:srgbClr val="339FC5"/>
        </a:accent6>
        <a:hlink>
          <a:srgbClr val="E21B0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powerpoint-template-24</Template>
  <TotalTime>62</TotalTime>
  <Words>326</Words>
  <Application>Microsoft Office PowerPoint</Application>
  <PresentationFormat>Ekran Gösterisi (4:3)</PresentationFormat>
  <Paragraphs>55</Paragraphs>
  <Slides>8</Slides>
  <Notes>8</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8</vt:i4>
      </vt:variant>
    </vt:vector>
  </HeadingPairs>
  <TitlesOfParts>
    <vt:vector size="11" baseType="lpstr">
      <vt:lpstr>Arial</vt:lpstr>
      <vt:lpstr>Microsoft Sans Serif</vt:lpstr>
      <vt:lpstr>powerpoint-template-24</vt:lpstr>
      <vt:lpstr>Bilişsel Süreç Yaklaşımında Sosyal Beceri Öğretimi </vt:lpstr>
      <vt:lpstr> Bilişsel Süreç Yaklaşımı </vt:lpstr>
      <vt:lpstr>  Aşamalar  </vt:lpstr>
      <vt:lpstr>Sosyal Kodlama </vt:lpstr>
      <vt:lpstr>  Sosyal Karar Verme </vt:lpstr>
      <vt:lpstr>Sosyal Performans </vt:lpstr>
      <vt:lpstr>  Sosyal Değerlendirme</vt:lpstr>
      <vt:lpstr>Kaynaklar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home</dc:creator>
  <cp:lastModifiedBy>USER-PC</cp:lastModifiedBy>
  <cp:revision>20</cp:revision>
  <dcterms:created xsi:type="dcterms:W3CDTF">2012-04-20T20:16:23Z</dcterms:created>
  <dcterms:modified xsi:type="dcterms:W3CDTF">2021-03-03T13:25:59Z</dcterms:modified>
</cp:coreProperties>
</file>